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706" r:id="rId9"/>
    <p:sldId id="294" r:id="rId10"/>
    <p:sldId id="267" r:id="rId11"/>
    <p:sldId id="709" r:id="rId12"/>
    <p:sldId id="710" r:id="rId13"/>
    <p:sldId id="626" r:id="rId14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3EB"/>
    <a:srgbClr val="FFFF99"/>
    <a:srgbClr val="99FF99"/>
    <a:srgbClr val="66FFFF"/>
    <a:srgbClr val="CC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32E56C-C11C-4063-996E-21D4D79A919C}" v="18" dt="2025-09-14T03:29:34.7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02" autoAdjust="0"/>
    <p:restoredTop sz="96721" autoAdjust="0"/>
  </p:normalViewPr>
  <p:slideViewPr>
    <p:cSldViewPr showGuides="1">
      <p:cViewPr varScale="1">
        <p:scale>
          <a:sx n="87" d="100"/>
          <a:sy n="87" d="100"/>
        </p:scale>
        <p:origin x="1152" y="293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8" d="100"/>
          <a:sy n="78" d="100"/>
        </p:scale>
        <p:origin x="153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5832E56C-C11C-4063-996E-21D4D79A919C}"/>
    <pc:docChg chg="undo custSel addSld delSld modSld modMainMaster">
      <pc:chgData name="Anderson, Troy" userId="04de3903-03dd-44db-8353-3f14e4dd6886" providerId="ADAL" clId="{5832E56C-C11C-4063-996E-21D4D79A919C}" dt="2025-09-14T04:10:42.452" v="2202" actId="14100"/>
      <pc:docMkLst>
        <pc:docMk/>
      </pc:docMkLst>
      <pc:sldChg chg="modSp mod">
        <pc:chgData name="Anderson, Troy" userId="04de3903-03dd-44db-8353-3f14e4dd6886" providerId="ADAL" clId="{5832E56C-C11C-4063-996E-21D4D79A919C}" dt="2025-09-14T04:09:43.223" v="2174" actId="6549"/>
        <pc:sldMkLst>
          <pc:docMk/>
          <pc:sldMk cId="530499478" sldId="258"/>
        </pc:sldMkLst>
        <pc:spChg chg="mod">
          <ac:chgData name="Anderson, Troy" userId="04de3903-03dd-44db-8353-3f14e4dd6886" providerId="ADAL" clId="{5832E56C-C11C-4063-996E-21D4D79A919C}" dt="2025-09-14T04:09:43.223" v="2174" actId="6549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5832E56C-C11C-4063-996E-21D4D79A919C}" dt="2025-08-13T15:49:08.715" v="9" actId="20577"/>
        <pc:sldMkLst>
          <pc:docMk/>
          <pc:sldMk cId="730603795" sldId="260"/>
        </pc:sldMkLst>
        <pc:spChg chg="mod">
          <ac:chgData name="Anderson, Troy" userId="04de3903-03dd-44db-8353-3f14e4dd6886" providerId="ADAL" clId="{5832E56C-C11C-4063-996E-21D4D79A919C}" dt="2025-08-13T15:49:08.715" v="9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addSp delSp modSp mod">
        <pc:chgData name="Anderson, Troy" userId="04de3903-03dd-44db-8353-3f14e4dd6886" providerId="ADAL" clId="{5832E56C-C11C-4063-996E-21D4D79A919C}" dt="2025-09-02T16:00:00.193" v="19" actId="1076"/>
        <pc:sldMkLst>
          <pc:docMk/>
          <pc:sldMk cId="3190927396" sldId="267"/>
        </pc:sldMkLst>
        <pc:spChg chg="mod">
          <ac:chgData name="Anderson, Troy" userId="04de3903-03dd-44db-8353-3f14e4dd6886" providerId="ADAL" clId="{5832E56C-C11C-4063-996E-21D4D79A919C}" dt="2025-09-02T15:59:03.537" v="15" actId="20577"/>
          <ac:spMkLst>
            <pc:docMk/>
            <pc:sldMk cId="3190927396" sldId="267"/>
            <ac:spMk id="6" creationId="{9C7C0899-E457-4E0E-9843-38E0B3739B05}"/>
          </ac:spMkLst>
        </pc:spChg>
        <pc:picChg chg="add mod">
          <ac:chgData name="Anderson, Troy" userId="04de3903-03dd-44db-8353-3f14e4dd6886" providerId="ADAL" clId="{5832E56C-C11C-4063-996E-21D4D79A919C}" dt="2025-09-02T16:00:00.193" v="19" actId="1076"/>
          <ac:picMkLst>
            <pc:docMk/>
            <pc:sldMk cId="3190927396" sldId="267"/>
            <ac:picMk id="7" creationId="{BEB4042E-5B44-4070-BF11-4A3BD248BD55}"/>
          </ac:picMkLst>
        </pc:picChg>
      </pc:sldChg>
      <pc:sldChg chg="modSp mod">
        <pc:chgData name="Anderson, Troy" userId="04de3903-03dd-44db-8353-3f14e4dd6886" providerId="ADAL" clId="{5832E56C-C11C-4063-996E-21D4D79A919C}" dt="2025-09-11T21:52:37.458" v="328" actId="20577"/>
        <pc:sldMkLst>
          <pc:docMk/>
          <pc:sldMk cId="135025254" sldId="294"/>
        </pc:sldMkLst>
        <pc:spChg chg="mod">
          <ac:chgData name="Anderson, Troy" userId="04de3903-03dd-44db-8353-3f14e4dd6886" providerId="ADAL" clId="{5832E56C-C11C-4063-996E-21D4D79A919C}" dt="2025-09-02T16:13:09.986" v="83" actId="20577"/>
          <ac:spMkLst>
            <pc:docMk/>
            <pc:sldMk cId="135025254" sldId="294"/>
            <ac:spMk id="6" creationId="{00000000-0000-0000-0000-000000000000}"/>
          </ac:spMkLst>
        </pc:spChg>
        <pc:graphicFrameChg chg="mod modGraphic">
          <ac:chgData name="Anderson, Troy" userId="04de3903-03dd-44db-8353-3f14e4dd6886" providerId="ADAL" clId="{5832E56C-C11C-4063-996E-21D4D79A919C}" dt="2025-09-11T21:52:37.458" v="328" actId="20577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delSp modSp mod">
        <pc:chgData name="Anderson, Troy" userId="04de3903-03dd-44db-8353-3f14e4dd6886" providerId="ADAL" clId="{5832E56C-C11C-4063-996E-21D4D79A919C}" dt="2025-09-14T03:58:46.230" v="2112" actId="20577"/>
        <pc:sldMkLst>
          <pc:docMk/>
          <pc:sldMk cId="3195340007" sldId="626"/>
        </pc:sldMkLst>
        <pc:spChg chg="mod">
          <ac:chgData name="Anderson, Troy" userId="04de3903-03dd-44db-8353-3f14e4dd6886" providerId="ADAL" clId="{5832E56C-C11C-4063-996E-21D4D79A919C}" dt="2025-09-14T03:22:14.798" v="1109" actId="20577"/>
          <ac:spMkLst>
            <pc:docMk/>
            <pc:sldMk cId="3195340007" sldId="626"/>
            <ac:spMk id="2" creationId="{E4C16089-660C-4B78-8CC2-FB08CD543C46}"/>
          </ac:spMkLst>
        </pc:spChg>
        <pc:spChg chg="del">
          <ac:chgData name="Anderson, Troy" userId="04de3903-03dd-44db-8353-3f14e4dd6886" providerId="ADAL" clId="{5832E56C-C11C-4063-996E-21D4D79A919C}" dt="2025-09-14T03:22:23.668" v="1111" actId="478"/>
          <ac:spMkLst>
            <pc:docMk/>
            <pc:sldMk cId="3195340007" sldId="626"/>
            <ac:spMk id="3" creationId="{E7F50D0E-11F7-AAFB-450C-F368E02BD97B}"/>
          </ac:spMkLst>
        </pc:spChg>
        <pc:spChg chg="mod">
          <ac:chgData name="Anderson, Troy" userId="04de3903-03dd-44db-8353-3f14e4dd6886" providerId="ADAL" clId="{5832E56C-C11C-4063-996E-21D4D79A919C}" dt="2025-09-14T03:58:46.230" v="2112" actId="20577"/>
          <ac:spMkLst>
            <pc:docMk/>
            <pc:sldMk cId="3195340007" sldId="626"/>
            <ac:spMk id="8" creationId="{71DF028C-4C37-FFCA-C1B7-BAF688E245CA}"/>
          </ac:spMkLst>
        </pc:spChg>
        <pc:graphicFrameChg chg="del">
          <ac:chgData name="Anderson, Troy" userId="04de3903-03dd-44db-8353-3f14e4dd6886" providerId="ADAL" clId="{5832E56C-C11C-4063-996E-21D4D79A919C}" dt="2025-09-14T03:22:19.548" v="1110" actId="478"/>
          <ac:graphicFrameMkLst>
            <pc:docMk/>
            <pc:sldMk cId="3195340007" sldId="626"/>
            <ac:graphicFrameMk id="5" creationId="{927A835B-ACB1-4E3E-AA09-4133D4F8734C}"/>
          </ac:graphicFrameMkLst>
        </pc:graphicFrameChg>
      </pc:sldChg>
      <pc:sldChg chg="modSp mod">
        <pc:chgData name="Anderson, Troy" userId="04de3903-03dd-44db-8353-3f14e4dd6886" providerId="ADAL" clId="{5832E56C-C11C-4063-996E-21D4D79A919C}" dt="2025-09-02T16:12:14.710" v="66" actId="207"/>
        <pc:sldMkLst>
          <pc:docMk/>
          <pc:sldMk cId="4249386037" sldId="706"/>
        </pc:sldMkLst>
        <pc:spChg chg="mod">
          <ac:chgData name="Anderson, Troy" userId="04de3903-03dd-44db-8353-3f14e4dd6886" providerId="ADAL" clId="{5832E56C-C11C-4063-996E-21D4D79A919C}" dt="2025-09-02T16:12:14.710" v="66" actId="207"/>
          <ac:spMkLst>
            <pc:docMk/>
            <pc:sldMk cId="4249386037" sldId="706"/>
            <ac:spMk id="28" creationId="{D71B230A-1570-ABB5-7E64-53318C74B64A}"/>
          </ac:spMkLst>
        </pc:spChg>
        <pc:graphicFrameChg chg="modGraphic">
          <ac:chgData name="Anderson, Troy" userId="04de3903-03dd-44db-8353-3f14e4dd6886" providerId="ADAL" clId="{5832E56C-C11C-4063-996E-21D4D79A919C}" dt="2025-09-02T16:12:10.521" v="65" actId="207"/>
          <ac:graphicFrameMkLst>
            <pc:docMk/>
            <pc:sldMk cId="4249386037" sldId="706"/>
            <ac:graphicFrameMk id="7" creationId="{C9891136-BD87-176C-5143-91FEF1125173}"/>
          </ac:graphicFrameMkLst>
        </pc:graphicFrameChg>
      </pc:sldChg>
      <pc:sldChg chg="del">
        <pc:chgData name="Anderson, Troy" userId="04de3903-03dd-44db-8353-3f14e4dd6886" providerId="ADAL" clId="{5832E56C-C11C-4063-996E-21D4D79A919C}" dt="2025-09-14T03:55:39.012" v="2092" actId="47"/>
        <pc:sldMkLst>
          <pc:docMk/>
          <pc:sldMk cId="715471386" sldId="708"/>
        </pc:sldMkLst>
      </pc:sldChg>
      <pc:sldChg chg="modSp mod">
        <pc:chgData name="Anderson, Troy" userId="04de3903-03dd-44db-8353-3f14e4dd6886" providerId="ADAL" clId="{5832E56C-C11C-4063-996E-21D4D79A919C}" dt="2025-09-13T23:56:38.734" v="355" actId="20577"/>
        <pc:sldMkLst>
          <pc:docMk/>
          <pc:sldMk cId="2238049280" sldId="709"/>
        </pc:sldMkLst>
        <pc:spChg chg="mod">
          <ac:chgData name="Anderson, Troy" userId="04de3903-03dd-44db-8353-3f14e4dd6886" providerId="ADAL" clId="{5832E56C-C11C-4063-996E-21D4D79A919C}" dt="2025-09-13T23:56:38.734" v="355" actId="20577"/>
          <ac:spMkLst>
            <pc:docMk/>
            <pc:sldMk cId="2238049280" sldId="709"/>
            <ac:spMk id="5" creationId="{24CCDC04-DDAD-5E3F-3BA4-920932F190F9}"/>
          </ac:spMkLst>
        </pc:spChg>
      </pc:sldChg>
      <pc:sldChg chg="addSp delSp modSp add mod">
        <pc:chgData name="Anderson, Troy" userId="04de3903-03dd-44db-8353-3f14e4dd6886" providerId="ADAL" clId="{5832E56C-C11C-4063-996E-21D4D79A919C}" dt="2025-09-14T04:10:42.452" v="2202" actId="14100"/>
        <pc:sldMkLst>
          <pc:docMk/>
          <pc:sldMk cId="3690427805" sldId="710"/>
        </pc:sldMkLst>
        <pc:spChg chg="mod">
          <ac:chgData name="Anderson, Troy" userId="04de3903-03dd-44db-8353-3f14e4dd6886" providerId="ADAL" clId="{5832E56C-C11C-4063-996E-21D4D79A919C}" dt="2025-09-14T04:10:42.452" v="2202" actId="14100"/>
          <ac:spMkLst>
            <pc:docMk/>
            <pc:sldMk cId="3690427805" sldId="710"/>
            <ac:spMk id="2" creationId="{819DBEAD-725C-C4E6-F923-E3557AE2CFAE}"/>
          </ac:spMkLst>
        </pc:spChg>
        <pc:spChg chg="del">
          <ac:chgData name="Anderson, Troy" userId="04de3903-03dd-44db-8353-3f14e4dd6886" providerId="ADAL" clId="{5832E56C-C11C-4063-996E-21D4D79A919C}" dt="2025-09-14T02:02:44.737" v="417" actId="478"/>
          <ac:spMkLst>
            <pc:docMk/>
            <pc:sldMk cId="3690427805" sldId="710"/>
            <ac:spMk id="3" creationId="{F0971F7C-6330-011C-88EE-681C67B0E125}"/>
          </ac:spMkLst>
        </pc:spChg>
        <pc:spChg chg="add del mod">
          <ac:chgData name="Anderson, Troy" userId="04de3903-03dd-44db-8353-3f14e4dd6886" providerId="ADAL" clId="{5832E56C-C11C-4063-996E-21D4D79A919C}" dt="2025-09-14T02:02:40.805" v="416" actId="478"/>
          <ac:spMkLst>
            <pc:docMk/>
            <pc:sldMk cId="3690427805" sldId="710"/>
            <ac:spMk id="7" creationId="{E8FD74F8-0371-318C-D357-DF825DA84F2C}"/>
          </ac:spMkLst>
        </pc:spChg>
        <pc:spChg chg="del">
          <ac:chgData name="Anderson, Troy" userId="04de3903-03dd-44db-8353-3f14e4dd6886" providerId="ADAL" clId="{5832E56C-C11C-4063-996E-21D4D79A919C}" dt="2025-09-14T02:02:38.634" v="415" actId="478"/>
          <ac:spMkLst>
            <pc:docMk/>
            <pc:sldMk cId="3690427805" sldId="710"/>
            <ac:spMk id="8" creationId="{13D7C86D-33C0-BD6C-6687-0C0C92F16B53}"/>
          </ac:spMkLst>
        </pc:spChg>
        <pc:spChg chg="add del mod">
          <ac:chgData name="Anderson, Troy" userId="04de3903-03dd-44db-8353-3f14e4dd6886" providerId="ADAL" clId="{5832E56C-C11C-4063-996E-21D4D79A919C}" dt="2025-09-14T04:02:33.723" v="2150" actId="478"/>
          <ac:spMkLst>
            <pc:docMk/>
            <pc:sldMk cId="3690427805" sldId="710"/>
            <ac:spMk id="15" creationId="{8200DAE2-8E2D-F472-7307-761CDC871BE8}"/>
          </ac:spMkLst>
        </pc:spChg>
        <pc:spChg chg="add mod">
          <ac:chgData name="Anderson, Troy" userId="04de3903-03dd-44db-8353-3f14e4dd6886" providerId="ADAL" clId="{5832E56C-C11C-4063-996E-21D4D79A919C}" dt="2025-09-14T02:25:58.641" v="1070" actId="1076"/>
          <ac:spMkLst>
            <pc:docMk/>
            <pc:sldMk cId="3690427805" sldId="710"/>
            <ac:spMk id="16" creationId="{BB6D14AC-1C50-BE1F-504C-60153670B581}"/>
          </ac:spMkLst>
        </pc:spChg>
        <pc:spChg chg="add mod">
          <ac:chgData name="Anderson, Troy" userId="04de3903-03dd-44db-8353-3f14e4dd6886" providerId="ADAL" clId="{5832E56C-C11C-4063-996E-21D4D79A919C}" dt="2025-09-14T02:27:44.206" v="1072" actId="1036"/>
          <ac:spMkLst>
            <pc:docMk/>
            <pc:sldMk cId="3690427805" sldId="710"/>
            <ac:spMk id="17" creationId="{4D1BB97F-02C3-83D9-8FA1-810446E3B291}"/>
          </ac:spMkLst>
        </pc:spChg>
        <pc:graphicFrameChg chg="del">
          <ac:chgData name="Anderson, Troy" userId="04de3903-03dd-44db-8353-3f14e4dd6886" providerId="ADAL" clId="{5832E56C-C11C-4063-996E-21D4D79A919C}" dt="2025-09-14T02:02:35.048" v="414" actId="478"/>
          <ac:graphicFrameMkLst>
            <pc:docMk/>
            <pc:sldMk cId="3690427805" sldId="710"/>
            <ac:graphicFrameMk id="5" creationId="{77CB40DB-632F-0F4D-06F8-D4F6735BE92B}"/>
          </ac:graphicFrameMkLst>
        </pc:graphicFrameChg>
        <pc:picChg chg="add del mod">
          <ac:chgData name="Anderson, Troy" userId="04de3903-03dd-44db-8353-3f14e4dd6886" providerId="ADAL" clId="{5832E56C-C11C-4063-996E-21D4D79A919C}" dt="2025-09-14T02:06:15.001" v="424" actId="478"/>
          <ac:picMkLst>
            <pc:docMk/>
            <pc:sldMk cId="3690427805" sldId="710"/>
            <ac:picMk id="10" creationId="{E7A005B2-D0C1-79C6-67DC-B19F78217445}"/>
          </ac:picMkLst>
        </pc:picChg>
        <pc:picChg chg="add del mod ord">
          <ac:chgData name="Anderson, Troy" userId="04de3903-03dd-44db-8353-3f14e4dd6886" providerId="ADAL" clId="{5832E56C-C11C-4063-996E-21D4D79A919C}" dt="2025-09-14T02:17:11.147" v="839" actId="478"/>
          <ac:picMkLst>
            <pc:docMk/>
            <pc:sldMk cId="3690427805" sldId="710"/>
            <ac:picMk id="12" creationId="{52DE2EEE-8B94-3491-B6CB-D543FD60ED79}"/>
          </ac:picMkLst>
        </pc:picChg>
        <pc:picChg chg="add del mod">
          <ac:chgData name="Anderson, Troy" userId="04de3903-03dd-44db-8353-3f14e4dd6886" providerId="ADAL" clId="{5832E56C-C11C-4063-996E-21D4D79A919C}" dt="2025-09-14T02:49:24.731" v="1073" actId="478"/>
          <ac:picMkLst>
            <pc:docMk/>
            <pc:sldMk cId="3690427805" sldId="710"/>
            <ac:picMk id="14" creationId="{24E92939-4F79-6FAF-C889-1BB2E5752E7A}"/>
          </ac:picMkLst>
        </pc:picChg>
        <pc:picChg chg="add mod ord">
          <ac:chgData name="Anderson, Troy" userId="04de3903-03dd-44db-8353-3f14e4dd6886" providerId="ADAL" clId="{5832E56C-C11C-4063-996E-21D4D79A919C}" dt="2025-09-14T04:04:27.458" v="2173" actId="1076"/>
          <ac:picMkLst>
            <pc:docMk/>
            <pc:sldMk cId="3690427805" sldId="710"/>
            <ac:picMk id="19" creationId="{838ED2EF-D64D-CA1F-A3F4-F610954E5454}"/>
          </ac:picMkLst>
        </pc:picChg>
        <pc:picChg chg="add del mod ord">
          <ac:chgData name="Anderson, Troy" userId="04de3903-03dd-44db-8353-3f14e4dd6886" providerId="ADAL" clId="{5832E56C-C11C-4063-996E-21D4D79A919C}" dt="2025-09-14T04:02:30.672" v="2149" actId="478"/>
          <ac:picMkLst>
            <pc:docMk/>
            <pc:sldMk cId="3690427805" sldId="710"/>
            <ac:picMk id="21" creationId="{600C8E41-E7B7-FCB7-5737-A60008CBF4FA}"/>
          </ac:picMkLst>
        </pc:picChg>
        <pc:picChg chg="add mod">
          <ac:chgData name="Anderson, Troy" userId="04de3903-03dd-44db-8353-3f14e4dd6886" providerId="ADAL" clId="{5832E56C-C11C-4063-996E-21D4D79A919C}" dt="2025-09-14T04:04:05.465" v="2170" actId="1037"/>
          <ac:picMkLst>
            <pc:docMk/>
            <pc:sldMk cId="3690427805" sldId="710"/>
            <ac:picMk id="23" creationId="{8C7F3EBF-B549-9942-8A2A-97A532BC7A21}"/>
          </ac:picMkLst>
        </pc:picChg>
      </pc:sldChg>
      <pc:sldMasterChg chg="modSldLayout">
        <pc:chgData name="Anderson, Troy" userId="04de3903-03dd-44db-8353-3f14e4dd6886" providerId="ADAL" clId="{5832E56C-C11C-4063-996E-21D4D79A919C}" dt="2025-09-02T16:00:47.465" v="28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5832E56C-C11C-4063-996E-21D4D79A919C}" dt="2025-09-02T16:00:47.465" v="28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5832E56C-C11C-4063-996E-21D4D79A919C}" dt="2025-09-02T16:00:47.465" v="28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1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1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17" tIns="46958" rIns="93917" bIns="46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17" tIns="46958" rIns="93917" bIns="469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879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97E5C0-4FD1-342F-5573-04A7FB60E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17CC0E-B458-6386-87CB-01546F6E5E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4EAFA8-6E50-2926-7715-A0B5D27FF9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0AD2B9-706B-702B-45C8-F5DCDBFB30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9123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8BAD8E-FC3E-6D3C-96EC-4B18BDA6D4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67928F8-4C0A-2F4F-3337-A6429164B0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775FA6-D1A7-6C87-2725-170318D017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FAA21-C662-63F4-808E-C0546EB86A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22786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9358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September 2025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September 17, 2025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48768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2025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28850" algn="l"/>
                <a:tab pos="2517775" algn="l"/>
              </a:tabLst>
            </a:pPr>
            <a:r>
              <a:rPr lang="en-US" sz="1600" i="1" dirty="0"/>
              <a:t>SCR831	– Short Circuit Model Integration</a:t>
            </a:r>
          </a:p>
          <a:p>
            <a:pPr lvl="1">
              <a:tabLst>
                <a:tab pos="2232025" algn="l"/>
                <a:tab pos="251777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is 9/25/2025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Initiative Ranking Workshop Update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Draft #1 – Competing Priorities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Notes and Next Steps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2025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3212888" y="648099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2707993"/>
              </p:ext>
            </p:extLst>
          </p:nvPr>
        </p:nvGraphicFramePr>
        <p:xfrm>
          <a:off x="160280" y="739904"/>
          <a:ext cx="8839200" cy="2450592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5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87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NPRR1219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RTC+B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Market Trials Sandbox Deployed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RTC+B Market Trials begin on 5/5/2025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NPRR1253</a:t>
                      </a:r>
                      <a:endParaRPr kumimoji="0" lang="en-US" sz="11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4614930"/>
              </p:ext>
            </p:extLst>
          </p:nvPr>
        </p:nvGraphicFramePr>
        <p:xfrm>
          <a:off x="160280" y="3176074"/>
          <a:ext cx="8839200" cy="219456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10/23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44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6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NPRR1234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NOGRR245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18374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19198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05F62EFB-D714-1571-D587-DE9AD37940A4}"/>
              </a:ext>
            </a:extLst>
          </p:cNvPr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2F974D47-70AE-8B16-8AFF-79EA315C83EA}"/>
              </a:ext>
            </a:extLst>
          </p:cNvPr>
          <p:cNvSpPr/>
          <p:nvPr/>
        </p:nvSpPr>
        <p:spPr>
          <a:xfrm>
            <a:off x="3123696" y="3182112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8D714B-568B-7116-7E19-FFA899FE34D1}"/>
              </a:ext>
            </a:extLst>
          </p:cNvPr>
          <p:cNvSpPr txBox="1"/>
          <p:nvPr/>
        </p:nvSpPr>
        <p:spPr>
          <a:xfrm>
            <a:off x="6073697" y="3653088"/>
            <a:ext cx="136101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NPRR1007-1013</a:t>
            </a: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id="{E6E02350-D7E2-A621-1C4A-E23E54FC2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3133" y="5757677"/>
            <a:ext cx="1516120" cy="2462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Market Trials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95184D5-02EA-FC5F-62ED-AFCBC03B7EAE}"/>
              </a:ext>
            </a:extLst>
          </p:cNvPr>
          <p:cNvSpPr/>
          <p:nvPr/>
        </p:nvSpPr>
        <p:spPr>
          <a:xfrm>
            <a:off x="3139456" y="3713625"/>
            <a:ext cx="2864424" cy="406002"/>
          </a:xfrm>
          <a:prstGeom prst="rect">
            <a:avLst/>
          </a:prstGeom>
          <a:solidFill>
            <a:srgbClr val="F8948A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Closed-loop SCED/LFC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6A88F9-126C-4AFF-A9FE-3DEAAFD04664}"/>
              </a:ext>
            </a:extLst>
          </p:cNvPr>
          <p:cNvSpPr/>
          <p:nvPr/>
        </p:nvSpPr>
        <p:spPr>
          <a:xfrm>
            <a:off x="3147694" y="4254688"/>
            <a:ext cx="2864424" cy="406002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Day-Ahead Market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AB7D7C9-1D43-4FBD-CC01-0B92F05044CE}"/>
              </a:ext>
            </a:extLst>
          </p:cNvPr>
          <p:cNvSpPr/>
          <p:nvPr/>
        </p:nvSpPr>
        <p:spPr>
          <a:xfrm>
            <a:off x="160280" y="3713624"/>
            <a:ext cx="2963416" cy="4100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Open-loop RTC SCED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4298ED-6F96-E8BE-6F2A-6A5286DF5E47}"/>
              </a:ext>
            </a:extLst>
          </p:cNvPr>
          <p:cNvSpPr/>
          <p:nvPr/>
        </p:nvSpPr>
        <p:spPr>
          <a:xfrm>
            <a:off x="152758" y="4254687"/>
            <a:ext cx="2979176" cy="406002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QSE Telemetry Tests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07283F4-E212-A1A9-262F-34411FE2EF9F}"/>
              </a:ext>
            </a:extLst>
          </p:cNvPr>
          <p:cNvSpPr/>
          <p:nvPr/>
        </p:nvSpPr>
        <p:spPr>
          <a:xfrm>
            <a:off x="6172200" y="1282588"/>
            <a:ext cx="2826434" cy="5437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Submission Testing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7F34012-CD28-318A-7E53-C6DD49EAC532}"/>
              </a:ext>
            </a:extLst>
          </p:cNvPr>
          <p:cNvSpPr/>
          <p:nvPr/>
        </p:nvSpPr>
        <p:spPr>
          <a:xfrm>
            <a:off x="6172200" y="1902777"/>
            <a:ext cx="2834370" cy="67858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Telemetry Check-out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5" name="TextBox 15">
            <a:extLst>
              <a:ext uri="{FF2B5EF4-FFF2-40B4-BE49-F238E27FC236}">
                <a16:creationId xmlns:a16="http://schemas.microsoft.com/office/drawing/2014/main" id="{49811323-921D-3C31-0BF9-B5BAAEAF32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3133" y="6084477"/>
            <a:ext cx="1516120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Stabilization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8C68C5E7-6110-1043-A807-C185F79C9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637" y="3172306"/>
            <a:ext cx="1435608" cy="4985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RTC+B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12/5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C0643D-2073-8F79-87D0-82D2BBC2D9EA}"/>
              </a:ext>
            </a:extLst>
          </p:cNvPr>
          <p:cNvSpPr txBox="1"/>
          <p:nvPr/>
        </p:nvSpPr>
        <p:spPr>
          <a:xfrm>
            <a:off x="6034171" y="3846445"/>
            <a:ext cx="810217" cy="184050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NPRR963</a:t>
            </a:r>
            <a:r>
              <a:rPr kumimoji="0" lang="en-US" sz="7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(a)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NPRR965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NPRR1000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NPRR1014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NPRR1029</a:t>
            </a:r>
            <a:r>
              <a:rPr lang="en-US" sz="600" dirty="0">
                <a:latin typeface="Courier New" pitchFamily="49" charset="0"/>
              </a:rPr>
              <a:t>(a)</a:t>
            </a:r>
            <a:endParaRPr lang="en-US" sz="800" dirty="0">
              <a:latin typeface="Courier New" pitchFamily="4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NPRR1054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NPRR1058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NPRR1172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NPRR1204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NPRR1216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NPRR1236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NPRR1245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846DDB-5068-A1A0-9AC3-B8FE9DA5BA9A}"/>
              </a:ext>
            </a:extLst>
          </p:cNvPr>
          <p:cNvSpPr txBox="1"/>
          <p:nvPr/>
        </p:nvSpPr>
        <p:spPr>
          <a:xfrm>
            <a:off x="6773411" y="3838494"/>
            <a:ext cx="681892" cy="16927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NPRR1246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NPRR1268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NPRR1269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NPRR1270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NPRR1282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NOGRR211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NOGRR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268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NOGRR277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OBDRR020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OBDRR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052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PGRR118</a:t>
            </a:r>
            <a:endParaRPr lang="en-US" sz="1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526C8B-9728-07BC-115D-2FA367AF8530}"/>
              </a:ext>
            </a:extLst>
          </p:cNvPr>
          <p:cNvSpPr txBox="1"/>
          <p:nvPr/>
        </p:nvSpPr>
        <p:spPr>
          <a:xfrm>
            <a:off x="7099288" y="3303452"/>
            <a:ext cx="416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8" name="TextBox 21">
            <a:extLst>
              <a:ext uri="{FF2B5EF4-FFF2-40B4-BE49-F238E27FC236}">
                <a16:creationId xmlns:a16="http://schemas.microsoft.com/office/drawing/2014/main" id="{D71B230A-1570-ABB5-7E64-53318C74B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0558" y="5644237"/>
            <a:ext cx="181464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NPRR963(a) – Portion of NPRR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NPRR1029(a) – Market suspension 	of ESRs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804863" algn="l"/>
              </a:tabLst>
              <a:defRPr/>
            </a:pPr>
            <a:r>
              <a:rPr lang="en-US" sz="800" b="0" kern="0" dirty="0"/>
              <a:t>NPRR1234(a) – Section 3.10.7.2, 	paragraphs 14-19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NPRR1253 – ICCP/Public API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335025-BCF2-72E5-B929-E9862EC89D4F}"/>
              </a:ext>
            </a:extLst>
          </p:cNvPr>
          <p:cNvSpPr txBox="1"/>
          <p:nvPr/>
        </p:nvSpPr>
        <p:spPr>
          <a:xfrm>
            <a:off x="1257653" y="1234728"/>
            <a:ext cx="37054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36" name="TextBox 12">
            <a:extLst>
              <a:ext uri="{FF2B5EF4-FFF2-40B4-BE49-F238E27FC236}">
                <a16:creationId xmlns:a16="http://schemas.microsoft.com/office/drawing/2014/main" id="{6AF2B741-07AA-BAC8-93F9-453058B57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80" y="2050120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</a:p>
        </p:txBody>
      </p:sp>
      <p:sp>
        <p:nvSpPr>
          <p:cNvPr id="15" name="TextBox 12">
            <a:extLst>
              <a:ext uri="{FF2B5EF4-FFF2-40B4-BE49-F238E27FC236}">
                <a16:creationId xmlns:a16="http://schemas.microsoft.com/office/drawing/2014/main" id="{90ED5A1E-3866-5EE5-43F1-1FEAD803E6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158" y="1600200"/>
            <a:ext cx="15133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0B0756-31BE-5966-47A4-55F3ED8C8FA6}"/>
              </a:ext>
            </a:extLst>
          </p:cNvPr>
          <p:cNvSpPr txBox="1"/>
          <p:nvPr/>
        </p:nvSpPr>
        <p:spPr>
          <a:xfrm>
            <a:off x="2795586" y="19050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34" name="TextBox 12">
            <a:extLst>
              <a:ext uri="{FF2B5EF4-FFF2-40B4-BE49-F238E27FC236}">
                <a16:creationId xmlns:a16="http://schemas.microsoft.com/office/drawing/2014/main" id="{20788E33-F5D2-FABD-28BF-A39CF5E84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9346" y="2269185"/>
            <a:ext cx="15133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3/7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BD1726-D2EF-8F2B-7412-47CB25B44C33}"/>
              </a:ext>
            </a:extLst>
          </p:cNvPr>
          <p:cNvSpPr txBox="1"/>
          <p:nvPr/>
        </p:nvSpPr>
        <p:spPr>
          <a:xfrm>
            <a:off x="2793522" y="261701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C544188-76D6-FAC4-4414-66882705D347}"/>
              </a:ext>
            </a:extLst>
          </p:cNvPr>
          <p:cNvSpPr txBox="1"/>
          <p:nvPr/>
        </p:nvSpPr>
        <p:spPr>
          <a:xfrm>
            <a:off x="4225663" y="125452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80C333-72D5-C9F8-1134-365429EF765B}"/>
              </a:ext>
            </a:extLst>
          </p:cNvPr>
          <p:cNvSpPr txBox="1"/>
          <p:nvPr/>
        </p:nvSpPr>
        <p:spPr>
          <a:xfrm>
            <a:off x="7129925" y="28493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7C15D56-3C72-EC19-1AE0-6DBCE4A6F5E3}"/>
              </a:ext>
            </a:extLst>
          </p:cNvPr>
          <p:cNvSpPr/>
          <p:nvPr/>
        </p:nvSpPr>
        <p:spPr>
          <a:xfrm>
            <a:off x="7471063" y="3678850"/>
            <a:ext cx="1517904" cy="8395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0" lang="en-US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RTC+B Stabilization begins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B7C9706-1E33-0705-A818-E7C347BF3F9A}"/>
              </a:ext>
            </a:extLst>
          </p:cNvPr>
          <p:cNvSpPr txBox="1"/>
          <p:nvPr/>
        </p:nvSpPr>
        <p:spPr>
          <a:xfrm>
            <a:off x="8663533" y="4748253"/>
            <a:ext cx="3705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1FD9BCA-2CA5-130A-9365-C4BD7867B4BC}"/>
              </a:ext>
            </a:extLst>
          </p:cNvPr>
          <p:cNvSpPr txBox="1"/>
          <p:nvPr/>
        </p:nvSpPr>
        <p:spPr>
          <a:xfrm>
            <a:off x="5686506" y="5103174"/>
            <a:ext cx="3705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endParaRPr lang="en-US" sz="1200" b="1" i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3" name="TextBox 12">
            <a:extLst>
              <a:ext uri="{FF2B5EF4-FFF2-40B4-BE49-F238E27FC236}">
                <a16:creationId xmlns:a16="http://schemas.microsoft.com/office/drawing/2014/main" id="{6F02DB8B-12D8-B4C7-E919-2A9F8E3462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80" y="4798177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7/21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6BD3FD1-C915-2830-ED0F-43A46A33DD34}"/>
              </a:ext>
            </a:extLst>
          </p:cNvPr>
          <p:cNvSpPr txBox="1"/>
          <p:nvPr/>
        </p:nvSpPr>
        <p:spPr>
          <a:xfrm>
            <a:off x="1288890" y="5114292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386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240058"/>
              </p:ext>
            </p:extLst>
          </p:nvPr>
        </p:nvGraphicFramePr>
        <p:xfrm>
          <a:off x="89933" y="877012"/>
          <a:ext cx="8955921" cy="28136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Reliability Deployment Price Adder Fix to Provide Locational Price Signals, Reduce Uplift and Risk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TBD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$800k-$1.2M, 12-18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MMS, Settlements,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ERCOT requests a continued table at PRS due to RTC+B resource constraints and design concerns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6560372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 Self-Commitment within RUC </a:t>
                      </a:r>
                      <a:r>
                        <a:rPr lang="en-US" sz="12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</a:t>
                      </a: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Out Window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N/A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&lt;$10k O&amp;M, 1-2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MMS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5501353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SCR831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Short Circuit Model Integration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4810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$100k-$200k, 7-10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NMMS – combine w/SCR818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148495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539676"/>
              </p:ext>
            </p:extLst>
          </p:nvPr>
        </p:nvGraphicFramePr>
        <p:xfrm>
          <a:off x="3581400" y="659446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362200" y="6074082"/>
            <a:ext cx="5181600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001838" algn="l"/>
                <a:tab pos="2627313" algn="l"/>
                <a:tab pos="4572000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2025 Rank in Business Strategy 	= 4580	Next 2028 Rank in Business Strategy 	= 5110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001838" algn="l"/>
                <a:tab pos="2627313" algn="l"/>
                <a:tab pos="4572000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2026 Rank in Business Strategy 	= 4820	</a:t>
            </a:r>
            <a:r>
              <a:rPr lang="en-US" sz="900" b="0" kern="0" dirty="0">
                <a:solidFill>
                  <a:schemeClr val="bg1"/>
                </a:solidFill>
              </a:rPr>
              <a:t>Next 2029 Rank in Business Strategy 	= 5300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001838" algn="l"/>
                <a:tab pos="2627313" algn="l"/>
                <a:tab pos="4572000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2027 Rank in Business Strategy	= 4910	Next Rank in Regulatory 	= 420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90600"/>
            <a:ext cx="7086600" cy="53340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Agenda for TWG meeting held on 8/28/2025: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scheduled for 9/25/2025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B4042E-5B44-4070-BF11-4A3BD248BD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524000"/>
            <a:ext cx="6028833" cy="4053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DC8C1-B8B3-B5BF-8FEC-A5ACF157C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48A2E-36FF-460F-ED96-743B4B01D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5438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Aging</a:t>
            </a:r>
            <a:r>
              <a:rPr lang="en-US" sz="2400" dirty="0"/>
              <a:t> Revision Request Project Review Approach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8C9A15-FE71-31FC-3A56-B4C1F80D23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4CCDC04-DDAD-5E3F-3BA4-920932F19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066800"/>
            <a:ext cx="8686801" cy="50292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Initiative Prioritization Workshop held on 8/25/2025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20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Categorize RRs into “Tiers”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1	Critical	</a:t>
            </a:r>
            <a:r>
              <a:rPr lang="en-US" sz="1400" dirty="0"/>
              <a:t>Must-have items (PUCT/Board directives, etc.)</a:t>
            </a:r>
            <a:endParaRPr lang="en-US" sz="1800" dirty="0"/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2	High Priority	</a:t>
            </a:r>
            <a:r>
              <a:rPr lang="en-US" sz="1400" dirty="0"/>
              <a:t>Highest priority after Tier 1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3	Medium Priority	</a:t>
            </a:r>
            <a:r>
              <a:rPr lang="en-US" sz="1400" dirty="0"/>
              <a:t>Fit in without impacting Tier 1 and 2 projects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4	No Action	</a:t>
            </a:r>
            <a:r>
              <a:rPr lang="en-US" sz="1400" dirty="0"/>
              <a:t>Not ready for immediate action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5	Candidate for Removal	</a:t>
            </a:r>
            <a:r>
              <a:rPr lang="en-US" sz="1400" dirty="0"/>
              <a:t>May move to another tier after evaluation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endParaRPr lang="en-US" sz="14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Important Point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Some aging RRs are expected to require language changes to bring them up to current market or system constructs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Language updates would be made with a new RR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ERCOT suggests this analysis be limited to aging items that are prioritized high enough to be queued for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238049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2888C7-6194-4376-8FF1-1979400C6B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DBEAD-725C-C4E6-F923-E3557AE2C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5999115" cy="518318"/>
          </a:xfrm>
        </p:spPr>
        <p:txBody>
          <a:bodyPr/>
          <a:lstStyle/>
          <a:p>
            <a:r>
              <a:rPr lang="en-US" sz="2400" dirty="0"/>
              <a:t>Draft #1 – Competing Priorities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D1CF20-9FA5-BA39-A34C-D7349F1094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6D14AC-1C50-BE1F-504C-60153670B581}"/>
              </a:ext>
            </a:extLst>
          </p:cNvPr>
          <p:cNvSpPr txBox="1"/>
          <p:nvPr/>
        </p:nvSpPr>
        <p:spPr>
          <a:xfrm>
            <a:off x="829529" y="5883569"/>
            <a:ext cx="1343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Additional Notes: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1BB97F-02C3-83D9-8FA1-810446E3B291}"/>
              </a:ext>
            </a:extLst>
          </p:cNvPr>
          <p:cNvSpPr txBox="1"/>
          <p:nvPr/>
        </p:nvSpPr>
        <p:spPr>
          <a:xfrm>
            <a:off x="2173167" y="5600147"/>
            <a:ext cx="3978347" cy="8617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All “High” items considered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Color coding reflects IA project cost estimates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Light and dark shading reflects potential project phase durations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Includes internal ERCOT projects drawing on similar resources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Spreadsheet posted for stakeholder review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C7F3EBF-B549-9942-8A2A-97A532BC7A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28" y="838200"/>
            <a:ext cx="8991600" cy="474576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38ED2EF-D64D-CA1F-A3F4-F610954E54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0115" y="4457696"/>
            <a:ext cx="2611485" cy="2031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427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dirty="0"/>
              <a:t>Aging Revision Request Review at PRS – Status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1DF028C-4C37-FFCA-C1B7-BAF688E24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852856"/>
            <a:ext cx="7848600" cy="51816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The active participation and feedback from Market Participants at the 8/25 Prioritization Workshop is greatly appreciated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Draft #1 depicts the competing priorities based on Market Participant feedback and ERCOT management input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ERCOT is actively working the list to determine items that can be delivered in parallel and the sequence of the remaining high priorities</a:t>
            </a:r>
            <a:endParaRPr lang="en-US" sz="14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In general, large efforts (red and pink shaded) are slotted first; smaller projects can be worked in around them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Planning and Execution phases are color coded because these portions of major projects can be staggered to maximize throughput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Draft #2 will be brought to the October PRS and is expected to reflect the results of the feasibility analysis currently underway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Reminder: Some priority items do not have Impact Analyses yet</a:t>
            </a:r>
          </a:p>
        </p:txBody>
      </p:sp>
    </p:spTree>
    <p:extLst>
      <p:ext uri="{BB962C8B-B14F-4D97-AF65-F5344CB8AC3E}">
        <p14:creationId xmlns:p14="http://schemas.microsoft.com/office/powerpoint/2010/main" val="319534000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c34af464-7aa1-4edd-9be4-83dffc1cb926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786146</TotalTime>
  <Words>877</Words>
  <Application>Microsoft Office PowerPoint</Application>
  <PresentationFormat>On-screen Show (4:3)</PresentationFormat>
  <Paragraphs>288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2025 Release Targets – Approved NPRRs / SCRs / xGRRs </vt:lpstr>
      <vt:lpstr>Priority / Rank Recommendations for Revision Requests with Impacts</vt:lpstr>
      <vt:lpstr>Technology Working Group (TWG)</vt:lpstr>
      <vt:lpstr>Aging Revision Request Project Review Approach</vt:lpstr>
      <vt:lpstr>Draft #1 – Competing Priorities</vt:lpstr>
      <vt:lpstr>Aging Revision Request Review at PRS – Status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3146</cp:revision>
  <cp:lastPrinted>2024-02-06T15:16:31Z</cp:lastPrinted>
  <dcterms:created xsi:type="dcterms:W3CDTF">2016-01-21T15:20:31Z</dcterms:created>
  <dcterms:modified xsi:type="dcterms:W3CDTF">2025-09-14T04:10:47Z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